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8" r:id="rId3"/>
    <p:sldId id="256" r:id="rId4"/>
    <p:sldId id="267" r:id="rId5"/>
    <p:sldId id="272" r:id="rId6"/>
    <p:sldId id="264" r:id="rId7"/>
    <p:sldId id="273" r:id="rId8"/>
    <p:sldId id="275" r:id="rId9"/>
    <p:sldId id="277" r:id="rId10"/>
    <p:sldId id="263" r:id="rId11"/>
    <p:sldId id="270" r:id="rId12"/>
    <p:sldId id="280" r:id="rId13"/>
    <p:sldId id="266" r:id="rId14"/>
    <p:sldId id="276" r:id="rId15"/>
    <p:sldId id="278" r:id="rId16"/>
    <p:sldId id="258" r:id="rId17"/>
    <p:sldId id="260" r:id="rId18"/>
    <p:sldId id="262" r:id="rId19"/>
    <p:sldId id="259" r:id="rId20"/>
    <p:sldId id="265" r:id="rId21"/>
    <p:sldId id="261" r:id="rId22"/>
    <p:sldId id="271" r:id="rId23"/>
    <p:sldId id="281" r:id="rId24"/>
    <p:sldId id="279" r:id="rId25"/>
    <p:sldId id="257" r:id="rId26"/>
    <p:sldId id="274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 snapToGrid="0">
      <p:cViewPr varScale="1">
        <p:scale>
          <a:sx n="120" d="100"/>
          <a:sy n="120" d="100"/>
        </p:scale>
        <p:origin x="19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38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9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7694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4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4412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288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513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8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92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02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7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69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7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13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48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74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22026-26E0-47F7-AAE2-117D84A01F7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FB6553E-63E5-4AEC-92DA-2D389A1BC0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36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967"/>
            <a:ext cx="12191999" cy="6858000"/>
          </a:xfrm>
          <a:prstGeom prst="rect">
            <a:avLst/>
          </a:prstGeom>
        </p:spPr>
      </p:pic>
      <p:pic>
        <p:nvPicPr>
          <p:cNvPr id="4" name="Рисунок 3" descr="IMG_4503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t="32150" b="6951"/>
          <a:stretch>
            <a:fillRect/>
          </a:stretch>
        </p:blipFill>
        <p:spPr>
          <a:xfrm>
            <a:off x="3325466" y="1742970"/>
            <a:ext cx="4834393" cy="409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48452" y="36366"/>
            <a:ext cx="9369468" cy="155427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5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itchFamily="66" charset="0"/>
              </a:rPr>
              <a:t>Яркий след на земле</a:t>
            </a:r>
            <a:endParaRPr lang="ru-RU" sz="95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7030" y="5837129"/>
            <a:ext cx="96700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Sitka Subheading" pitchFamily="2" charset="0"/>
              </a:rPr>
              <a:t>100</a:t>
            </a:r>
            <a:r>
              <a:rPr lang="ru-RU" sz="2000" dirty="0" smtClean="0">
                <a:solidFill>
                  <a:srgbClr val="FF0000"/>
                </a:solidFill>
                <a:latin typeface="Sitka Subheading" pitchFamily="2" charset="0"/>
              </a:rPr>
              <a:t>-летию </a:t>
            </a:r>
            <a:r>
              <a:rPr lang="ru-RU" sz="2000" dirty="0">
                <a:solidFill>
                  <a:srgbClr val="FF0000"/>
                </a:solidFill>
                <a:latin typeface="Sitka Subheading" pitchFamily="2" charset="0"/>
              </a:rPr>
              <a:t>народного </a:t>
            </a:r>
            <a:r>
              <a:rPr lang="ru-RU" sz="2000" dirty="0">
                <a:solidFill>
                  <a:srgbClr val="FF0000"/>
                </a:solidFill>
                <a:latin typeface="Sitka Subheading" pitchFamily="2" charset="0"/>
              </a:rPr>
              <a:t>писателя Республики </a:t>
            </a:r>
            <a:r>
              <a:rPr lang="ru-RU" sz="2000" dirty="0" smtClean="0">
                <a:solidFill>
                  <a:srgbClr val="FF0000"/>
                </a:solidFill>
                <a:latin typeface="Sitka Subheading" pitchFamily="2" charset="0"/>
              </a:rPr>
              <a:t>Башкортостан, </a:t>
            </a:r>
            <a:r>
              <a:rPr lang="ru-RU" sz="2000" dirty="0">
                <a:solidFill>
                  <a:srgbClr val="FF0000"/>
                </a:solidFill>
                <a:latin typeface="Sitka Subheading" pitchFamily="2" charset="0"/>
              </a:rPr>
              <a:t>драматурга  </a:t>
            </a:r>
            <a:r>
              <a:rPr lang="ru-RU" sz="2000" b="1" dirty="0">
                <a:solidFill>
                  <a:srgbClr val="FF0000"/>
                </a:solidFill>
                <a:latin typeface="Sitka Subheading" pitchFamily="2" charset="0"/>
              </a:rPr>
              <a:t>Нажиба</a:t>
            </a:r>
            <a:r>
              <a:rPr lang="ru-RU" sz="2000" dirty="0">
                <a:solidFill>
                  <a:srgbClr val="FF0000"/>
                </a:solidFill>
                <a:latin typeface="Sitka Subheading" pitchFamily="2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Sitka Subheading" pitchFamily="2" charset="0"/>
              </a:rPr>
              <a:t>Асанбаева</a:t>
            </a:r>
            <a:r>
              <a:rPr lang="ru-RU" sz="2000" dirty="0">
                <a:solidFill>
                  <a:srgbClr val="FF0000"/>
                </a:solidFill>
                <a:latin typeface="Sitka Subheading" pitchFamily="2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Sitka Subheading" pitchFamily="2" charset="0"/>
              </a:rPr>
              <a:t>посвящается.</a:t>
            </a:r>
            <a:endParaRPr lang="ru-RU" sz="2000" dirty="0">
              <a:solidFill>
                <a:srgbClr val="FF0000"/>
              </a:solidFill>
              <a:latin typeface="Sitka Subhead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16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321985">
            <a:off x="5698526" y="1138043"/>
            <a:ext cx="6324446" cy="4957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5070">
            <a:off x="766070" y="400008"/>
            <a:ext cx="3941550" cy="5846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112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3276" y="624110"/>
            <a:ext cx="3695179" cy="128089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«Кызыл паша»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9909" y="1062117"/>
            <a:ext cx="2996034" cy="4050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607496" y="1535802"/>
            <a:ext cx="46095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Sitka Subheading" pitchFamily="2" charset="0"/>
                <a:cs typeface="Times New Roman" panose="02020603050405020304" pitchFamily="18" charset="0"/>
              </a:rPr>
              <a:t>Особое место в его творчестве занимает пьеса «Красный паша» о судьбе советского дипломата, нашего знаменитого земляка Карима Хакимова. Эта пьеса в постановке Башкирского академического театра драмы с успехом была представлена на Международном фестивале театров мусульманских стран в Дамаске (1986). Поставленный по ее мотивам фильм-спектакль увидели зрители 22 арабских стран.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1499">
            <a:off x="8367253" y="1000348"/>
            <a:ext cx="2956903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62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19" y="1332755"/>
            <a:ext cx="4114800" cy="5425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060514" y="2447504"/>
            <a:ext cx="59373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Первый советский посол, внесший большой вклад в </a:t>
            </a:r>
            <a:endParaRPr lang="ru-RU" sz="3200" b="1" dirty="0">
              <a:solidFill>
                <a:srgbClr val="002060"/>
              </a:solidFill>
              <a:latin typeface="Sitka Subheading" pitchFamily="2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установление добрых отношений между Советской республикой и арабо-персидским миром.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1549" y="81606"/>
            <a:ext cx="58923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Карим Хакимов 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(1890 -1938)</a:t>
            </a:r>
            <a:endParaRPr lang="ru-RU" sz="36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0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3360"/>
            <a:ext cx="12192000" cy="707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8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070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2012"/>
            <a:ext cx="12192000" cy="7779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248" y="5012437"/>
            <a:ext cx="11752027" cy="1754123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ct val="20000"/>
              </a:spcBef>
            </a:pP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/>
            </a:r>
            <a:b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а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здании сельского дома культуры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у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становлена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мемориальная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доска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 (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в здании находиться музей и литературный центр им. </a:t>
            </a:r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Н.Асанбаева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)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Рисунок 3" descr="DSC_07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8520" y="119249"/>
            <a:ext cx="8132496" cy="461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6629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IMG_44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8883" y="1045913"/>
            <a:ext cx="7193819" cy="5365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1902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iE3MiiBPkH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486" y="380403"/>
            <a:ext cx="9144000" cy="609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93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015.jpeg"/>
          <p:cNvPicPr>
            <a:picLocks noChangeAspect="1"/>
          </p:cNvPicPr>
          <p:nvPr/>
        </p:nvPicPr>
        <p:blipFill>
          <a:blip r:embed="rId3" cstate="print"/>
          <a:srcRect b="10926"/>
          <a:stretch>
            <a:fillRect/>
          </a:stretch>
        </p:blipFill>
        <p:spPr>
          <a:xfrm>
            <a:off x="1077511" y="763893"/>
            <a:ext cx="874897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4110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00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917" y="730807"/>
            <a:ext cx="5208104" cy="5154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38" y="826936"/>
            <a:ext cx="5281100" cy="4993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709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Сабантуй 2005 093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3306" y="381000"/>
            <a:ext cx="8723213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5043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0" y="79286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ss.metronews.ru/userfiles/materials/65/657588/858x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09" y="895518"/>
            <a:ext cx="4428875" cy="5592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1567" y="310743"/>
            <a:ext cx="3493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FF0000"/>
                </a:solidFill>
                <a:latin typeface="Sitka Subheading" pitchFamily="2" charset="0"/>
              </a:rPr>
              <a:t>Рустем </a:t>
            </a:r>
            <a:r>
              <a:rPr lang="ru-RU" sz="3200" b="1" u="sng" dirty="0" err="1">
                <a:solidFill>
                  <a:srgbClr val="FF0000"/>
                </a:solidFill>
                <a:latin typeface="Sitka Subheading" pitchFamily="2" charset="0"/>
              </a:rPr>
              <a:t>Асанбаев</a:t>
            </a:r>
            <a:endParaRPr lang="ru-RU" sz="3200" b="1" u="sng" dirty="0">
              <a:solidFill>
                <a:srgbClr val="FF0000"/>
              </a:solidFill>
              <a:latin typeface="Sitka Subheading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62546" y="1162616"/>
            <a:ext cx="6729454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002060"/>
                </a:solidFill>
                <a:latin typeface="Sitka Subheading" pitchFamily="2" charset="0"/>
              </a:rPr>
              <a:t>Родился 22 сентября 1954 года.</a:t>
            </a:r>
          </a:p>
          <a:p>
            <a:pPr>
              <a:lnSpc>
                <a:spcPct val="80000"/>
              </a:lnSpc>
            </a:pPr>
            <a:endParaRPr lang="ru-RU" sz="3200" dirty="0">
              <a:solidFill>
                <a:srgbClr val="002060"/>
              </a:solidFill>
              <a:latin typeface="Sitka Subheading" pitchFamily="2" charset="0"/>
            </a:endParaRP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002060"/>
                </a:solidFill>
                <a:latin typeface="Sitka Subheading" pitchFamily="2" charset="0"/>
              </a:rPr>
              <a:t>Музыкант первого, уфимского состава ДДТ. </a:t>
            </a:r>
            <a:r>
              <a:rPr lang="ru-RU" sz="3200" dirty="0" smtClean="0">
                <a:solidFill>
                  <a:srgbClr val="002060"/>
                </a:solidFill>
                <a:latin typeface="Sitka Subheading" pitchFamily="2" charset="0"/>
              </a:rPr>
              <a:t>Он </a:t>
            </a:r>
            <a:r>
              <a:rPr lang="ru-RU" sz="3200" dirty="0">
                <a:solidFill>
                  <a:srgbClr val="002060"/>
                </a:solidFill>
                <a:latin typeface="Sitka Subheading" pitchFamily="2" charset="0"/>
              </a:rPr>
              <a:t>«не просто играет, он мыслит посредством гитары. Это некая стихийная атмосфера, глубокое, на уровне бессознательного, познание и понимание мира через блюз. Негритянское блюзовое сердце в башкирском теле…» - Ю. Шевчук </a:t>
            </a:r>
            <a:r>
              <a:rPr lang="ru-RU" sz="3200" dirty="0" smtClean="0">
                <a:solidFill>
                  <a:srgbClr val="002060"/>
                </a:solidFill>
                <a:latin typeface="Sitka Subheading" pitchFamily="2" charset="0"/>
              </a:rPr>
              <a:t>.</a:t>
            </a:r>
            <a:endParaRPr lang="ru-RU" sz="3200" dirty="0">
              <a:solidFill>
                <a:srgbClr val="002060"/>
              </a:solidFill>
              <a:latin typeface="Sitka Subhead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09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38"/>
            <a:ext cx="12192000" cy="68580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3954" y="646254"/>
            <a:ext cx="6479542" cy="5891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368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7989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51443" y="24351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60411" y="546350"/>
            <a:ext cx="11087032" cy="377762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Sitka Subheading" pitchFamily="2" charset="0"/>
                <a:cs typeface="Times New Roman" panose="02020603050405020304" pitchFamily="18" charset="0"/>
              </a:rPr>
              <a:t>Звания и награды: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Орден Красной Звезды (1944);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Орден Отечественной войны I степени (1945);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Орден Отечественной войны II степени (1985);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Орден Дружбы народов;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Боевые медали;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Орден Салавата </a:t>
            </a:r>
            <a:r>
              <a:rPr lang="ru-RU" sz="3200" b="1" dirty="0" err="1">
                <a:latin typeface="Sitka Subheading" pitchFamily="2" charset="0"/>
                <a:cs typeface="Times New Roman" panose="02020603050405020304" pitchFamily="18" charset="0"/>
              </a:rPr>
              <a:t>Юлаева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 (2005);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• Лауреат Республиканской премии им. </a:t>
            </a:r>
            <a:endParaRPr lang="ru-RU" sz="3200" b="1" dirty="0" smtClean="0">
              <a:latin typeface="Sitka Subheading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Салавата </a:t>
            </a:r>
            <a:r>
              <a:rPr lang="ru-RU" sz="3200" b="1" dirty="0" err="1">
                <a:latin typeface="Sitka Subheading" pitchFamily="2" charset="0"/>
                <a:cs typeface="Times New Roman" panose="02020603050405020304" pitchFamily="18" charset="0"/>
              </a:rPr>
              <a:t>Юлаева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 (1983);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   • 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Заслуженный работник культуры </a:t>
            </a:r>
            <a:endParaRPr lang="ru-RU" sz="3200" b="1" dirty="0" smtClean="0">
              <a:latin typeface="Sitka Subheading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Башкирской 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АССР (1976);</a:t>
            </a:r>
            <a:b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Sitka Subheading" pitchFamily="2" charset="0"/>
                <a:cs typeface="Times New Roman" panose="02020603050405020304" pitchFamily="18" charset="0"/>
              </a:rPr>
              <a:t>   • </a:t>
            </a:r>
            <a:r>
              <a:rPr lang="ru-RU" sz="3200" b="1" dirty="0">
                <a:latin typeface="Sitka Subheading" pitchFamily="2" charset="0"/>
                <a:cs typeface="Times New Roman" panose="02020603050405020304" pitchFamily="18" charset="0"/>
              </a:rPr>
              <a:t>Заслуженный работник культуры РСФСР (1980).</a:t>
            </a:r>
          </a:p>
          <a:p>
            <a:endParaRPr lang="ru-RU" sz="3200" b="1" dirty="0">
              <a:latin typeface="Sitka Subhead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4807" y="364461"/>
            <a:ext cx="4267679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468786" y="-29725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4000" b="1" dirty="0">
                <a:solidFill>
                  <a:srgbClr val="0000FF"/>
                </a:solidFill>
                <a:latin typeface="Calibri"/>
              </a:rPr>
              <a:t/>
            </a:r>
            <a:br>
              <a:rPr lang="ru-RU" sz="4000" b="1" dirty="0">
                <a:solidFill>
                  <a:srgbClr val="0000FF"/>
                </a:solidFill>
                <a:latin typeface="Calibri"/>
              </a:rPr>
            </a:br>
            <a:endParaRPr lang="ru-RU" sz="4000" b="1" dirty="0">
              <a:solidFill>
                <a:srgbClr val="0000FF"/>
              </a:solidFill>
              <a:latin typeface="1Isadora M Bold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5769" y="1239468"/>
            <a:ext cx="5072933" cy="481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dirty="0">
                <a:solidFill>
                  <a:srgbClr val="002060"/>
                </a:solidFill>
                <a:latin typeface="Sitka Subheading" panose="02000505000000020004" pitchFamily="2" charset="0"/>
              </a:rPr>
              <a:t>«Мы не должны забывать  об уроках прошлого, делать для себя правильные выводы. При этом нужно  ценить и беречь достигнутое. Надо и дальше укреплять государственность Башкортостана, дорожить </a:t>
            </a:r>
            <a:r>
              <a:rPr lang="ru-RU" sz="2400" dirty="0">
                <a:solidFill>
                  <a:srgbClr val="002060"/>
                </a:solidFill>
                <a:latin typeface="Palatino Linotype" panose="02040502050505030304" pitchFamily="18" charset="0"/>
                <a:ea typeface="Yu Gothic" pitchFamily="34" charset="-128"/>
              </a:rPr>
              <a:t>нерушимой</a:t>
            </a:r>
            <a:r>
              <a:rPr lang="ru-RU" sz="2400" dirty="0">
                <a:solidFill>
                  <a:srgbClr val="002060"/>
                </a:solidFill>
                <a:latin typeface="Sitka Subheading" panose="02000505000000020004" pitchFamily="2" charset="0"/>
              </a:rPr>
              <a:t> дружбой народов, развивать национальную культуру, образование, науку» </a:t>
            </a:r>
          </a:p>
          <a:p>
            <a:pPr lvl="0" algn="r">
              <a:spcBef>
                <a:spcPct val="20000"/>
              </a:spcBef>
            </a:pPr>
            <a:r>
              <a:rPr lang="ru-RU" sz="2400" dirty="0">
                <a:solidFill>
                  <a:prstClr val="black">
                    <a:tint val="75000"/>
                  </a:prstClr>
                </a:solidFill>
                <a:latin typeface="Calibri"/>
              </a:rPr>
              <a:t>								</a:t>
            </a:r>
            <a:r>
              <a:rPr lang="ru-RU" sz="2400" i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Нажиб Асанбаев</a:t>
            </a:r>
            <a:r>
              <a:rPr lang="ru-RU" sz="1400" b="1" dirty="0">
                <a:solidFill>
                  <a:srgbClr val="0000FF"/>
                </a:solidFill>
                <a:latin typeface="Calibri"/>
              </a:rPr>
              <a:t/>
            </a:r>
            <a:br>
              <a:rPr lang="ru-RU" sz="1400" b="1" dirty="0">
                <a:solidFill>
                  <a:srgbClr val="0000FF"/>
                </a:solidFill>
                <a:latin typeface="Calibri"/>
              </a:rPr>
            </a:br>
            <a:endParaRPr lang="ru-RU" sz="1400" b="1" dirty="0">
              <a:solidFill>
                <a:srgbClr val="0000FF"/>
              </a:solidFill>
              <a:latin typeface="1Isadora M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527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6861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20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349" y="1800567"/>
            <a:ext cx="95654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8000" b="1" i="1" dirty="0" smtClean="0">
                <a:solidFill>
                  <a:srgbClr val="FF0000"/>
                </a:solidFill>
              </a:rPr>
              <a:t>Спасибо </a:t>
            </a:r>
          </a:p>
          <a:p>
            <a:pPr algn="ctr"/>
            <a:r>
              <a:rPr lang="ru-RU" sz="8000" b="1" i="1" dirty="0" smtClean="0">
                <a:solidFill>
                  <a:srgbClr val="FF0000"/>
                </a:solidFill>
              </a:rPr>
              <a:t>за внимание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0759" y="6019137"/>
            <a:ext cx="434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Подготовила школьная библиотека МОБУ СОШ №1с. Бакалы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6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929" y="1041621"/>
            <a:ext cx="3779519" cy="4495193"/>
          </a:xfrm>
          <a:prstGeom prst="rect">
            <a:avLst/>
          </a:prstGeom>
        </p:spPr>
      </p:pic>
      <p:pic>
        <p:nvPicPr>
          <p:cNvPr id="1026" name="Picture 2" descr="https://sun9-60.userapi.com/c853620/v853620823/148d12/dLheEeyr1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51" y="1828800"/>
            <a:ext cx="4961613" cy="354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48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952" y="1490597"/>
            <a:ext cx="5135744" cy="45921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Segoe UI Semilight" pitchFamily="34" charset="0"/>
                <a:cs typeface="Segoe UI Semilight" pitchFamily="34" charset="0"/>
              </a:rPr>
              <a:t>Нажиб Асанбаев (настоящее имя Николай Васильевич Асанбаев),</a:t>
            </a:r>
            <a:br>
              <a:rPr lang="ru-RU" sz="3200" b="1" dirty="0" smtClean="0">
                <a:solidFill>
                  <a:srgbClr val="FF0000"/>
                </a:solidFill>
                <a:latin typeface="Segoe UI Semilight" pitchFamily="34" charset="0"/>
                <a:cs typeface="Segoe UI Semilight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Segoe UI Semilight" pitchFamily="34" charset="0"/>
                <a:cs typeface="Segoe UI Semilight" pitchFamily="34" charset="0"/>
              </a:rPr>
              <a:t> родился 7 ноября </a:t>
            </a:r>
            <a:r>
              <a:rPr lang="ru-RU" sz="3200" b="1" dirty="0" smtClean="0">
                <a:solidFill>
                  <a:srgbClr val="FF0000"/>
                </a:solidFill>
                <a:latin typeface="Segoe UI Semilight" pitchFamily="34" charset="0"/>
                <a:cs typeface="Segoe UI Semilight" pitchFamily="34" charset="0"/>
              </a:rPr>
              <a:t>1921г., </a:t>
            </a:r>
            <a:r>
              <a:rPr lang="ru-RU" sz="3200" b="1" dirty="0" smtClean="0">
                <a:solidFill>
                  <a:srgbClr val="FF0000"/>
                </a:solidFill>
                <a:latin typeface="Segoe UI Semilight" pitchFamily="34" charset="0"/>
                <a:cs typeface="Segoe UI Semilight" pitchFamily="34" charset="0"/>
              </a:rPr>
              <a:t>в деревне Ахманово Бакалинского района- писатель, поэт, драматург.</a:t>
            </a:r>
            <a:endParaRPr lang="ru-RU" sz="3200" b="1" dirty="0">
              <a:solidFill>
                <a:srgbClr val="FF0000"/>
              </a:solidFill>
              <a:latin typeface="Segoe UI Semilight" pitchFamily="34" charset="0"/>
              <a:cs typeface="Segoe UI Semilight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1618" y="1011804"/>
            <a:ext cx="4140738" cy="4834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020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5" y="0"/>
            <a:ext cx="12192000" cy="68580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46948" y="624110"/>
            <a:ext cx="7277622" cy="44582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Литературным творчеством начал заниматься </a:t>
            </a: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еще </a:t>
            </a: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учась в школе.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  Окончил Уфимский финансово- экономический техникум, учился заочно в Башкирском государственном педагогическом институте и работал учителем истории в </a:t>
            </a:r>
            <a:r>
              <a:rPr lang="ru-RU" sz="3200" b="1" dirty="0" err="1" smtClean="0">
                <a:solidFill>
                  <a:srgbClr val="002060"/>
                </a:solidFill>
                <a:latin typeface="Sitka Subheading" pitchFamily="2" charset="0"/>
              </a:rPr>
              <a:t>Ермекеевской</a:t>
            </a:r>
            <a:r>
              <a:rPr lang="ru-RU" sz="3200" b="1" dirty="0">
                <a:solidFill>
                  <a:srgbClr val="002060"/>
                </a:solidFill>
                <a:latin typeface="Sitka Subheading" pitchFamily="2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средней общеобразовательной школе.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2060"/>
                </a:solidFill>
                <a:latin typeface="Sitka Subheading" pitchFamily="2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Sitka Subheading" pitchFamily="2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Sitka Subheading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624110"/>
            <a:ext cx="3951799" cy="566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368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041" y="663879"/>
            <a:ext cx="5787025" cy="4734839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3200" b="1" dirty="0">
                <a:solidFill>
                  <a:srgbClr val="002060"/>
                </a:solidFill>
                <a:latin typeface="Sitka Subheading" pitchFamily="2" charset="0"/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Sitka Subheading" pitchFamily="2" charset="0"/>
                <a:ea typeface="+mn-ea"/>
                <a:cs typeface="+mn-cs"/>
              </a:rPr>
            </a:br>
            <a:r>
              <a:rPr lang="ru-RU" b="1" dirty="0" smtClean="0">
                <a:solidFill>
                  <a:srgbClr val="FF0000"/>
                </a:solidFill>
                <a:latin typeface="Sitka Subheading" pitchFamily="2" charset="0"/>
              </a:rPr>
              <a:t>После войны окончил Высшие литературные курсы при Литературном институте имени Максима Горького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13535" y="663881"/>
            <a:ext cx="5135670" cy="506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782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17" y="1994505"/>
            <a:ext cx="6551112" cy="3420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Sitka Subheading" pitchFamily="2" charset="0"/>
              </a:rPr>
              <a:t>Нажиб Асанбаев автор и драматических, и комедийных пьес, и прозаических произведений. Ему одинаково удавались и исторические </a:t>
            </a:r>
            <a:r>
              <a:rPr lang="ru-RU" b="1" dirty="0" smtClean="0">
                <a:solidFill>
                  <a:srgbClr val="002060"/>
                </a:solidFill>
                <a:latin typeface="Sitka Subheading" pitchFamily="2" charset="0"/>
              </a:rPr>
              <a:t>драмы, и </a:t>
            </a:r>
            <a:r>
              <a:rPr lang="ru-RU" b="1" dirty="0" smtClean="0">
                <a:solidFill>
                  <a:srgbClr val="002060"/>
                </a:solidFill>
                <a:latin typeface="Sitka Subheading" pitchFamily="2" charset="0"/>
              </a:rPr>
              <a:t>бытовые комедии. </a:t>
            </a:r>
            <a:endParaRPr lang="ru-RU" b="1" dirty="0">
              <a:solidFill>
                <a:srgbClr val="002060"/>
              </a:solidFill>
              <a:latin typeface="Sitka Subheading" pitchFamily="2" charset="0"/>
            </a:endParaRPr>
          </a:p>
        </p:txBody>
      </p:sp>
      <p:pic>
        <p:nvPicPr>
          <p:cNvPr id="4100" name="Picture 4" descr="https://avatars.mds.yandex.net/get-zen_doc/111343/pub_5fa54b6db1fbcf2e23494cf9_5fa54be347a34812ce2072b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260" y="571500"/>
            <a:ext cx="4428951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99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1688" y="0"/>
            <a:ext cx="760329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>
                <a:solidFill>
                  <a:srgbClr val="002060"/>
                </a:solidFill>
                <a:latin typeface="Sitka Subheading" pitchFamily="2" charset="0"/>
                <a:cs typeface="Times New Roman" panose="02020603050405020304" pitchFamily="18" charset="0"/>
              </a:rPr>
              <a:t>Нажиб Асанбаев</a:t>
            </a:r>
            <a:r>
              <a:rPr lang="ru-RU" sz="3200" b="1" u="sng" dirty="0">
                <a:solidFill>
                  <a:srgbClr val="002060"/>
                </a:solidFill>
                <a:latin typeface="Sitka Subheading" pitchFamily="2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002060"/>
                </a:solidFill>
                <a:latin typeface="Sitka Subheading" pitchFamily="2" charset="0"/>
                <a:cs typeface="Times New Roman" panose="02020603050405020304" pitchFamily="18" charset="0"/>
              </a:rPr>
              <a:t>наш знаменитый земляк, драматург, писатель, публицист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Sitka Subheading" pitchFamily="2" charset="0"/>
                <a:cs typeface="Times New Roman" panose="02020603050405020304" pitchFamily="18" charset="0"/>
              </a:rPr>
              <a:t>внес значительный вклад в развитие отечественной и национальной драматургии. Его творчество стало олицетворением классики башкирской драматургии и всей многонациональной культуры республики. Из-под пера Нажиба Асанбаева вышли произведения, навечно вошедшие в золотой фонд башкирской литературы и театра. </a:t>
            </a:r>
          </a:p>
          <a:p>
            <a:pPr algn="ctr"/>
            <a:endParaRPr lang="ru-RU" sz="3200" dirty="0">
              <a:solidFill>
                <a:srgbClr val="002060"/>
              </a:solidFill>
              <a:latin typeface="Sitka Subheading" pitchFamily="2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7">
            <a:off x="322812" y="642097"/>
            <a:ext cx="3940196" cy="5628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02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1042" y="759954"/>
            <a:ext cx="916905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Творчество: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Карим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Кәрим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Сборник рассказов. Уфа, 1947;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Валима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Вәлимә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Сборник рассказов. Уфа,1953;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К нам приехали парни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Беҙгә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егеттәр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килде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Комедия. Уфа 1955;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Райса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Рәйсә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Пьесы. Уфа, 1959;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Файзи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Фәйзи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Пьесы. Уфа, 1964;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Помолвка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Кәләш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әйттергәндә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Комедия. Уфа 1964;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Когда расправлялись крылья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Ҡанат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йәйгәндә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Драма, Уфа, 1969;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Счастье с неба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Куктән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төшкән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бәхет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Комедия, Уфа 1969;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Золотая колыбель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Алтын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бишек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Пьесы. Уфа, 1971;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Родник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Һыу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юлы). Комедия, Уфа 1972;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Утренняя звезда. Пьесы. Уфа, 1976;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Широкие улицы были узкими (совместно с Ф.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Асяновым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). Комедия;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Зайтунгуль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Зәйтүнгөл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Пьесы. Уфа, 1975;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Красный паша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Ҡыҙыл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паша) Пьеса Уфа, 1982, о советском дипломате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Кариме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Хакимове;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• Башкир из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Кузяна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башк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Көҙән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башҡорто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) Пьеса Уфа, 2004, о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Заки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  <a:ea typeface="Segoe UI Symbol" panose="020B0502040204020203" pitchFamily="34" charset="0"/>
              </a:rPr>
              <a:t>Валиди</a:t>
            </a:r>
            <a:r>
              <a:rPr lang="ru-RU" sz="2000" b="1" dirty="0">
                <a:solidFill>
                  <a:srgbClr val="002060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46608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344</TotalTime>
  <Words>335</Words>
  <Application>Microsoft Office PowerPoint</Application>
  <PresentationFormat>Широкоэкранный</PresentationFormat>
  <Paragraphs>32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41" baseType="lpstr">
      <vt:lpstr>Yu Gothic</vt:lpstr>
      <vt:lpstr>1Isadora M Bold</vt:lpstr>
      <vt:lpstr>Arial</vt:lpstr>
      <vt:lpstr>Bahnschrift Condensed</vt:lpstr>
      <vt:lpstr>Calibri</vt:lpstr>
      <vt:lpstr>Century Gothic</vt:lpstr>
      <vt:lpstr>Monotype Corsiva</vt:lpstr>
      <vt:lpstr>Palatino Linotype</vt:lpstr>
      <vt:lpstr>Segoe UI Semilight</vt:lpstr>
      <vt:lpstr>Segoe UI Symbol</vt:lpstr>
      <vt:lpstr>Sitka Subheading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Нажиб Асанбаев (настоящее имя Николай Васильевич Асанбаев),  родился 7 ноября 1921г., в деревне Ахманово Бакалинского района- писатель, поэт, драматург.</vt:lpstr>
      <vt:lpstr>Презентация PowerPoint</vt:lpstr>
      <vt:lpstr> После войны окончил Высшие литературные курсы при Литературном институте имени Максима Горького.</vt:lpstr>
      <vt:lpstr>Нажиб Асанбаев автор и драматических, и комедийных пьес, и прозаических произведений. Ему одинаково удавались и исторические драмы, и бытовые комедии. </vt:lpstr>
      <vt:lpstr>Презентация PowerPoint</vt:lpstr>
      <vt:lpstr>Презентация PowerPoint</vt:lpstr>
      <vt:lpstr>Презентация PowerPoint</vt:lpstr>
      <vt:lpstr>«Кызыл паша» </vt:lpstr>
      <vt:lpstr> </vt:lpstr>
      <vt:lpstr>Презентация PowerPoint</vt:lpstr>
      <vt:lpstr>Презентация PowerPoint</vt:lpstr>
      <vt:lpstr>Презентация PowerPoint</vt:lpstr>
      <vt:lpstr>      На здании сельского дома культуры установлена мемориальная доска  (в здании находиться музей и литературный центр им. Н.Асанбаева)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26</cp:revision>
  <dcterms:created xsi:type="dcterms:W3CDTF">2021-10-04T09:21:14Z</dcterms:created>
  <dcterms:modified xsi:type="dcterms:W3CDTF">2021-10-26T04:58:09Z</dcterms:modified>
</cp:coreProperties>
</file>